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</p:sldIdLst>
  <p:sldSz cy="5143500" cx="91440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Google Sans"/>
      <p:regular r:id="rId15"/>
      <p:bold r:id="rId16"/>
      <p:italic r:id="rId17"/>
      <p:boldItalic r:id="rId18"/>
    </p:embeddedFont>
    <p:embeddedFont>
      <p:font typeface="Work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bold.fntdata"/><Relationship Id="rId11" Type="http://schemas.openxmlformats.org/officeDocument/2006/relationships/font" Target="fonts/Roboto-regular.fntdata"/><Relationship Id="rId22" Type="http://schemas.openxmlformats.org/officeDocument/2006/relationships/font" Target="fonts/WorkSans-boldItalic.fntdata"/><Relationship Id="rId10" Type="http://schemas.openxmlformats.org/officeDocument/2006/relationships/font" Target="fonts/GoogleSansSemiBold-boldItalic.fntdata"/><Relationship Id="rId21" Type="http://schemas.openxmlformats.org/officeDocument/2006/relationships/font" Target="fonts/WorkSans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15" Type="http://schemas.openxmlformats.org/officeDocument/2006/relationships/font" Target="fonts/GoogleSans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GoogleSans-italic.fntdata"/><Relationship Id="rId16" Type="http://schemas.openxmlformats.org/officeDocument/2006/relationships/font" Target="fonts/GoogleSa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WorkSans-regular.fntdata"/><Relationship Id="rId6" Type="http://schemas.openxmlformats.org/officeDocument/2006/relationships/slide" Target="slides/slide1.xml"/><Relationship Id="rId18" Type="http://schemas.openxmlformats.org/officeDocument/2006/relationships/font" Target="fonts/GoogleSans-boldItalic.fntdata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67a1b1948_0_0:notes"/>
          <p:cNvSpPr/>
          <p:nvPr>
            <p:ph idx="2" type="sldImg"/>
          </p:nvPr>
        </p:nvSpPr>
        <p:spPr>
          <a:xfrm>
            <a:off x="381374" y="685800"/>
            <a:ext cx="6095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367a1b19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flipH="1">
            <a:off x="3234000" y="4688220"/>
            <a:ext cx="5910000" cy="455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2" name="Google Shape;52;p13"/>
          <p:cNvSpPr/>
          <p:nvPr/>
        </p:nvSpPr>
        <p:spPr>
          <a:xfrm>
            <a:off x="0" y="4688220"/>
            <a:ext cx="4869300" cy="455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53" name="Google Shape;53;p13"/>
          <p:cNvGrpSpPr/>
          <p:nvPr/>
        </p:nvGrpSpPr>
        <p:grpSpPr>
          <a:xfrm>
            <a:off x="112156" y="712025"/>
            <a:ext cx="8919586" cy="3015"/>
            <a:chOff x="1890075" y="5241175"/>
            <a:chExt cx="4240556" cy="257700"/>
          </a:xfrm>
        </p:grpSpPr>
        <p:sp>
          <p:nvSpPr>
            <p:cNvPr id="54" name="Google Shape;54;p1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5" name="Google Shape;55;p1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6" name="Google Shape;56;p1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1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8" name="Google Shape;58;p13"/>
          <p:cNvGrpSpPr/>
          <p:nvPr/>
        </p:nvGrpSpPr>
        <p:grpSpPr>
          <a:xfrm>
            <a:off x="112156" y="2323063"/>
            <a:ext cx="8919586" cy="3015"/>
            <a:chOff x="1890075" y="5241175"/>
            <a:chExt cx="4240556" cy="257700"/>
          </a:xfrm>
        </p:grpSpPr>
        <p:sp>
          <p:nvSpPr>
            <p:cNvPr id="59" name="Google Shape;59;p1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63" name="Google Shape;63;p13"/>
          <p:cNvSpPr/>
          <p:nvPr/>
        </p:nvSpPr>
        <p:spPr>
          <a:xfrm>
            <a:off x="508235" y="830634"/>
            <a:ext cx="1880400" cy="1377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508235" y="1339775"/>
            <a:ext cx="1880400" cy="1458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508235" y="1848924"/>
            <a:ext cx="1880400" cy="1377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508235" y="2391237"/>
            <a:ext cx="1880400" cy="1458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" name="Google Shape;67;p13"/>
          <p:cNvSpPr/>
          <p:nvPr/>
        </p:nvSpPr>
        <p:spPr>
          <a:xfrm>
            <a:off x="508235" y="4242564"/>
            <a:ext cx="1880400" cy="1377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68" name="Google Shape;68;p13"/>
          <p:cNvGrpSpPr/>
          <p:nvPr/>
        </p:nvGrpSpPr>
        <p:grpSpPr>
          <a:xfrm>
            <a:off x="112156" y="4193312"/>
            <a:ext cx="8919586" cy="3015"/>
            <a:chOff x="1890075" y="5241175"/>
            <a:chExt cx="4240556" cy="257700"/>
          </a:xfrm>
        </p:grpSpPr>
        <p:sp>
          <p:nvSpPr>
            <p:cNvPr id="69" name="Google Shape;69;p1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0" name="Google Shape;70;p1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2" name="Google Shape;72;p1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73" name="Google Shape;73;p13"/>
          <p:cNvSpPr/>
          <p:nvPr>
            <p:ph idx="2" type="pic"/>
          </p:nvPr>
        </p:nvSpPr>
        <p:spPr>
          <a:xfrm>
            <a:off x="5170265" y="2536977"/>
            <a:ext cx="3571200" cy="1276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4"/>
          <p:cNvCxnSpPr>
            <a:stCxn id="76" idx="1"/>
          </p:cNvCxnSpPr>
          <p:nvPr/>
        </p:nvCxnSpPr>
        <p:spPr>
          <a:xfrm>
            <a:off x="3568750" y="479429"/>
            <a:ext cx="18600" cy="33588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" name="Google Shape;77;p14"/>
          <p:cNvGrpSpPr/>
          <p:nvPr/>
        </p:nvGrpSpPr>
        <p:grpSpPr>
          <a:xfrm>
            <a:off x="223884" y="460510"/>
            <a:ext cx="8919586" cy="3015"/>
            <a:chOff x="1890075" y="5241175"/>
            <a:chExt cx="4240556" cy="257700"/>
          </a:xfrm>
        </p:grpSpPr>
        <p:sp>
          <p:nvSpPr>
            <p:cNvPr id="78" name="Google Shape;78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82" name="Google Shape;82;p14"/>
          <p:cNvGrpSpPr/>
          <p:nvPr/>
        </p:nvGrpSpPr>
        <p:grpSpPr>
          <a:xfrm>
            <a:off x="223884" y="476414"/>
            <a:ext cx="8919586" cy="3015"/>
            <a:chOff x="1890075" y="5241175"/>
            <a:chExt cx="4240556" cy="257700"/>
          </a:xfrm>
        </p:grpSpPr>
        <p:sp>
          <p:nvSpPr>
            <p:cNvPr id="83" name="Google Shape;83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87" name="Google Shape;87;p14"/>
          <p:cNvSpPr/>
          <p:nvPr/>
        </p:nvSpPr>
        <p:spPr>
          <a:xfrm rot="108390">
            <a:off x="8789983" y="-38513"/>
            <a:ext cx="2103145" cy="5450221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14"/>
          <p:cNvSpPr/>
          <p:nvPr>
            <p:ph idx="2" type="pic"/>
          </p:nvPr>
        </p:nvSpPr>
        <p:spPr>
          <a:xfrm>
            <a:off x="4178926" y="753424"/>
            <a:ext cx="3571200" cy="1276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4"/>
          <p:cNvSpPr txBox="1"/>
          <p:nvPr/>
        </p:nvSpPr>
        <p:spPr>
          <a:xfrm>
            <a:off x="600059" y="4939723"/>
            <a:ext cx="3625500" cy="1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4"/>
          <p:cNvSpPr/>
          <p:nvPr/>
        </p:nvSpPr>
        <p:spPr>
          <a:xfrm>
            <a:off x="188088" y="3836429"/>
            <a:ext cx="8955600" cy="12168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4"/>
          <p:cNvGrpSpPr/>
          <p:nvPr/>
        </p:nvGrpSpPr>
        <p:grpSpPr>
          <a:xfrm>
            <a:off x="223884" y="460510"/>
            <a:ext cx="8919586" cy="3015"/>
            <a:chOff x="1890075" y="5241175"/>
            <a:chExt cx="4240556" cy="257700"/>
          </a:xfrm>
        </p:grpSpPr>
        <p:sp>
          <p:nvSpPr>
            <p:cNvPr id="92" name="Google Shape;9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4" name="Google Shape;9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5" name="Google Shape;9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96" name="Google Shape;96;p14"/>
          <p:cNvGrpSpPr/>
          <p:nvPr/>
        </p:nvGrpSpPr>
        <p:grpSpPr>
          <a:xfrm>
            <a:off x="223884" y="476414"/>
            <a:ext cx="8919586" cy="3015"/>
            <a:chOff x="1890075" y="5241175"/>
            <a:chExt cx="4240556" cy="257700"/>
          </a:xfrm>
        </p:grpSpPr>
        <p:sp>
          <p:nvSpPr>
            <p:cNvPr id="97" name="Google Shape;97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00" name="Google Shape;100;p14"/>
          <p:cNvSpPr/>
          <p:nvPr/>
        </p:nvSpPr>
        <p:spPr>
          <a:xfrm rot="108390">
            <a:off x="8789983" y="-38513"/>
            <a:ext cx="2103145" cy="5450221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341640" y="477869"/>
            <a:ext cx="265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14"/>
          <p:cNvGrpSpPr/>
          <p:nvPr/>
        </p:nvGrpSpPr>
        <p:grpSpPr>
          <a:xfrm>
            <a:off x="202399" y="532313"/>
            <a:ext cx="162144" cy="95734"/>
            <a:chOff x="507100" y="1997600"/>
            <a:chExt cx="158375" cy="187200"/>
          </a:xfrm>
        </p:grpSpPr>
        <p:sp>
          <p:nvSpPr>
            <p:cNvPr id="103" name="Google Shape;103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4"/>
          <p:cNvSpPr txBox="1"/>
          <p:nvPr/>
        </p:nvSpPr>
        <p:spPr>
          <a:xfrm>
            <a:off x="363199" y="1432534"/>
            <a:ext cx="265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14"/>
          <p:cNvGrpSpPr/>
          <p:nvPr/>
        </p:nvGrpSpPr>
        <p:grpSpPr>
          <a:xfrm>
            <a:off x="223958" y="1486961"/>
            <a:ext cx="162144" cy="95734"/>
            <a:chOff x="507100" y="1540400"/>
            <a:chExt cx="158375" cy="187200"/>
          </a:xfrm>
        </p:grpSpPr>
        <p:sp>
          <p:nvSpPr>
            <p:cNvPr id="107" name="Google Shape;107;p14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4"/>
          <p:cNvSpPr txBox="1"/>
          <p:nvPr/>
        </p:nvSpPr>
        <p:spPr>
          <a:xfrm>
            <a:off x="341640" y="2761300"/>
            <a:ext cx="2657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10" name="Google Shape;110;p14"/>
          <p:cNvGrpSpPr/>
          <p:nvPr/>
        </p:nvGrpSpPr>
        <p:grpSpPr>
          <a:xfrm>
            <a:off x="202399" y="2815743"/>
            <a:ext cx="162144" cy="95734"/>
            <a:chOff x="507100" y="1997600"/>
            <a:chExt cx="158375" cy="187200"/>
          </a:xfrm>
        </p:grpSpPr>
        <p:sp>
          <p:nvSpPr>
            <p:cNvPr id="111" name="Google Shape;111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4"/>
          <p:cNvSpPr txBox="1"/>
          <p:nvPr/>
        </p:nvSpPr>
        <p:spPr>
          <a:xfrm>
            <a:off x="-2918588" y="4666962"/>
            <a:ext cx="3625500" cy="1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371289" y="3836431"/>
            <a:ext cx="738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15" name="Google Shape;115;p14"/>
          <p:cNvGrpSpPr/>
          <p:nvPr/>
        </p:nvGrpSpPr>
        <p:grpSpPr>
          <a:xfrm>
            <a:off x="202399" y="3890429"/>
            <a:ext cx="162144" cy="95734"/>
            <a:chOff x="507100" y="1997600"/>
            <a:chExt cx="158375" cy="187200"/>
          </a:xfrm>
        </p:grpSpPr>
        <p:sp>
          <p:nvSpPr>
            <p:cNvPr id="116" name="Google Shape;11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4"/>
          <p:cNvSpPr/>
          <p:nvPr>
            <p:ph idx="3" type="pic"/>
          </p:nvPr>
        </p:nvSpPr>
        <p:spPr>
          <a:xfrm>
            <a:off x="4770324" y="2382929"/>
            <a:ext cx="3571200" cy="1276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4" y="-283892"/>
            <a:ext cx="6106035" cy="613143"/>
            <a:chOff x="23315" y="367120"/>
            <a:chExt cx="5190000" cy="1198950"/>
          </a:xfrm>
        </p:grpSpPr>
        <p:sp>
          <p:nvSpPr>
            <p:cNvPr id="124" name="Google Shape;124;p15"/>
            <p:cNvSpPr txBox="1"/>
            <p:nvPr/>
          </p:nvSpPr>
          <p:spPr>
            <a:xfrm>
              <a:off x="23315" y="367120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 lnSpcReduction="10000"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Sailfort Motors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125" name="Google Shape;125;p15"/>
            <p:cNvSpPr txBox="1"/>
            <p:nvPr/>
          </p:nvSpPr>
          <p:spPr>
            <a:xfrm>
              <a:off x="23315" y="1165869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Employee Retention Project: Executive Summary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6" name="Google Shape;126;p15"/>
          <p:cNvSpPr txBox="1"/>
          <p:nvPr/>
        </p:nvSpPr>
        <p:spPr>
          <a:xfrm>
            <a:off x="0" y="819700"/>
            <a:ext cx="357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Sailport Motors is seeking to improve its employee retention and answer the following question: </a:t>
            </a:r>
            <a:endParaRPr sz="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What is likely to make a Sailport Motors employee leave the company?</a:t>
            </a:r>
            <a:endParaRPr b="1" sz="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7" name="Google Shape;127;p15"/>
          <p:cNvSpPr txBox="1"/>
          <p:nvPr/>
        </p:nvSpPr>
        <p:spPr>
          <a:xfrm>
            <a:off x="59600" y="1873513"/>
            <a:ext cx="332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Since the variable that is being predicted is categorical, the data team has the choice to either build a logistic regression or a tree-based machine learning model. </a:t>
            </a:r>
            <a:endParaRPr sz="800"/>
          </a:p>
        </p:txBody>
      </p:sp>
      <p:sp>
        <p:nvSpPr>
          <p:cNvPr id="128" name="Google Shape;128;p15"/>
          <p:cNvSpPr txBox="1"/>
          <p:nvPr/>
        </p:nvSpPr>
        <p:spPr>
          <a:xfrm>
            <a:off x="59600" y="3072125"/>
            <a:ext cx="357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This model will be helpful the prediction of whether an employee will leave and identify which factors most </a:t>
            </a:r>
            <a:r>
              <a:rPr lang="en" sz="800"/>
              <a:t>contributed</a:t>
            </a:r>
            <a:r>
              <a:rPr lang="en" sz="800"/>
              <a:t> to their departure.</a:t>
            </a:r>
            <a:endParaRPr sz="800"/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HR can utilize the insights gathered from the model in order to guide in the decision making to help improve employee </a:t>
            </a:r>
            <a:r>
              <a:rPr lang="en" sz="800"/>
              <a:t>retention</a:t>
            </a:r>
            <a:r>
              <a:rPr lang="en" sz="800"/>
              <a:t> rates.</a:t>
            </a:r>
            <a:endParaRPr sz="800"/>
          </a:p>
        </p:txBody>
      </p:sp>
      <p:sp>
        <p:nvSpPr>
          <p:cNvPr id="129" name="Google Shape;129;p15"/>
          <p:cNvSpPr txBox="1"/>
          <p:nvPr/>
        </p:nvSpPr>
        <p:spPr>
          <a:xfrm>
            <a:off x="243200" y="4098200"/>
            <a:ext cx="8518200" cy="12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It is recommended that Sailfort Motors pursues the following plans of action to improve employee retention: </a:t>
            </a:r>
            <a:endParaRPr sz="8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Place a cap on </a:t>
            </a: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the number of projects that employees can work on.</a:t>
            </a:r>
            <a:endParaRPr sz="6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 minimum of 4 years, or  to conduct further investigation focused on why such a significant level of dissatisfaction is present amongst 4-year employees.</a:t>
            </a:r>
            <a:endParaRPr sz="6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 not make long hours mandatory.</a:t>
            </a:r>
            <a:endParaRPr sz="6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All employees must be familiar with Sailport Motors rules around hours logged in.  The expectations around work hours  and time off must be made explicitly clear.</a:t>
            </a:r>
            <a:endParaRPr sz="6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Sailport Motors should conduct  both company-wide and  individual team discussions in an effort to better understand and address the company work culture, across the board and in specific workplace situations..</a:t>
            </a:r>
            <a:endParaRPr sz="60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6670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"/>
              <a:buFont typeface="Google Sans"/>
              <a:buChar char="●"/>
            </a:pPr>
            <a:r>
              <a:rPr lang="en" sz="60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A proportionate scale for rewarding employees should be implemented. For instance, high evaluation scores should not be exclusive to only employees who work 200+ hours per month. </a:t>
            </a:r>
            <a:endParaRPr sz="600">
              <a:solidFill>
                <a:schemeClr val="dk1"/>
              </a:solidFill>
            </a:endParaRPr>
          </a:p>
          <a:p>
            <a:pPr indent="0" lvl="0" marL="127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0" name="Google Shape;13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6800" y="2450400"/>
            <a:ext cx="2813875" cy="132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5"/>
          <p:cNvSpPr txBox="1"/>
          <p:nvPr/>
        </p:nvSpPr>
        <p:spPr>
          <a:xfrm>
            <a:off x="3630800" y="2535663"/>
            <a:ext cx="19860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This report highlights how the  logistic regression model achieved a precision of 79%, recall of 82%, f1-score of 80% (all weighted averages), and accuracy of 82%. </a:t>
            </a:r>
            <a:endParaRPr/>
          </a:p>
        </p:txBody>
      </p:sp>
      <p:pic>
        <p:nvPicPr>
          <p:cNvPr id="132" name="Google Shape;13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6800" y="612850"/>
            <a:ext cx="2985750" cy="172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5"/>
          <p:cNvSpPr txBox="1"/>
          <p:nvPr/>
        </p:nvSpPr>
        <p:spPr>
          <a:xfrm>
            <a:off x="3678150" y="819700"/>
            <a:ext cx="17877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</a:rPr>
              <a:t>Bar graph showcasing the counts of employees who left versus stayed across all departments at Sailfort Motors.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